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76" r:id="rId7"/>
    <p:sldId id="262" r:id="rId8"/>
    <p:sldId id="267" r:id="rId9"/>
    <p:sldId id="269" r:id="rId10"/>
    <p:sldId id="273" r:id="rId11"/>
    <p:sldId id="263" r:id="rId12"/>
    <p:sldId id="265" r:id="rId13"/>
    <p:sldId id="270" r:id="rId14"/>
    <p:sldId id="272" r:id="rId15"/>
    <p:sldId id="274" r:id="rId16"/>
    <p:sldId id="264" r:id="rId17"/>
    <p:sldId id="266" r:id="rId18"/>
    <p:sldId id="268" r:id="rId19"/>
    <p:sldId id="271" r:id="rId20"/>
    <p:sldId id="275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pekar, Swati" initials="K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26" autoAdjust="0"/>
    <p:restoredTop sz="96327" autoAdjust="0"/>
  </p:normalViewPr>
  <p:slideViewPr>
    <p:cSldViewPr snapToGrid="0" showGuides="1">
      <p:cViewPr>
        <p:scale>
          <a:sx n="110" d="100"/>
          <a:sy n="110" d="100"/>
        </p:scale>
        <p:origin x="536" y="568"/>
      </p:cViewPr>
      <p:guideLst>
        <p:guide orient="horz" pos="4181"/>
        <p:guide pos="1359"/>
        <p:guide pos="3843"/>
        <p:guide pos="198"/>
        <p:guide pos="5584"/>
      </p:guideLst>
    </p:cSldViewPr>
  </p:slideViewPr>
  <p:outlineViewPr>
    <p:cViewPr>
      <p:scale>
        <a:sx n="33" d="100"/>
        <a:sy n="33" d="100"/>
      </p:scale>
      <p:origin x="0" y="-4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On-site population</a:t>
            </a:r>
          </a:p>
        </c:rich>
      </c:tx>
      <c:layout>
        <c:manualLayout>
          <c:xMode val="edge"/>
          <c:yMode val="edge"/>
          <c:x val="0.16331543348040073"/>
          <c:y val="9.3218842977997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46843858566122"/>
          <c:y val="0.17439025151104443"/>
          <c:w val="0.79917373721354368"/>
          <c:h val="0.67590615871939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5"/>
            <c:marker>
              <c:symbol val="circle"/>
              <c:size val="7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C01-ED4D-959F-F57A814DC91E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C01-ED4D-959F-F57A814DC91E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C01-ED4D-959F-F57A814DC91E}"/>
              </c:ext>
            </c:extLst>
          </c:dPt>
          <c:dPt>
            <c:idx val="26"/>
            <c:marker>
              <c:symbol val="circle"/>
              <c:size val="7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C01-ED4D-959F-F57A814DC91E}"/>
              </c:ext>
            </c:extLst>
          </c:dPt>
          <c:dPt>
            <c:idx val="29"/>
            <c:marker>
              <c:symbol val="circle"/>
              <c:size val="7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C01-ED4D-959F-F57A814DC91E}"/>
              </c:ext>
            </c:extLst>
          </c:dPt>
          <c:dLbls>
            <c:dLbl>
              <c:idx val="5"/>
              <c:layout>
                <c:manualLayout>
                  <c:x val="-5.0050706683096781E-2"/>
                  <c:y val="8.2021021216094864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01-ED4D-959F-F57A814DC91E}"/>
                </c:ext>
              </c:extLst>
            </c:dLbl>
            <c:dLbl>
              <c:idx val="7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01-ED4D-959F-F57A814DC9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Sheet1!$A$2:$A$72</c:f>
              <c:numCache>
                <c:formatCode>d\-mmm</c:formatCode>
                <c:ptCount val="71"/>
                <c:pt idx="0">
                  <c:v>43896</c:v>
                </c:pt>
                <c:pt idx="1">
                  <c:v>43903</c:v>
                </c:pt>
                <c:pt idx="2">
                  <c:v>43910</c:v>
                </c:pt>
                <c:pt idx="3">
                  <c:v>43917</c:v>
                </c:pt>
                <c:pt idx="4">
                  <c:v>43924</c:v>
                </c:pt>
                <c:pt idx="5">
                  <c:v>43930</c:v>
                </c:pt>
                <c:pt idx="6">
                  <c:v>43938</c:v>
                </c:pt>
                <c:pt idx="7">
                  <c:v>43945</c:v>
                </c:pt>
                <c:pt idx="8">
                  <c:v>43952</c:v>
                </c:pt>
                <c:pt idx="9">
                  <c:v>43959</c:v>
                </c:pt>
                <c:pt idx="10">
                  <c:v>43966</c:v>
                </c:pt>
                <c:pt idx="11">
                  <c:v>43973</c:v>
                </c:pt>
                <c:pt idx="12">
                  <c:v>43980</c:v>
                </c:pt>
                <c:pt idx="13">
                  <c:v>43987</c:v>
                </c:pt>
                <c:pt idx="14">
                  <c:v>43994</c:v>
                </c:pt>
                <c:pt idx="15">
                  <c:v>44001</c:v>
                </c:pt>
                <c:pt idx="16">
                  <c:v>44008</c:v>
                </c:pt>
                <c:pt idx="17">
                  <c:v>44014</c:v>
                </c:pt>
                <c:pt idx="18">
                  <c:v>44022</c:v>
                </c:pt>
                <c:pt idx="19">
                  <c:v>44029</c:v>
                </c:pt>
                <c:pt idx="20">
                  <c:v>44036</c:v>
                </c:pt>
                <c:pt idx="21">
                  <c:v>44043</c:v>
                </c:pt>
                <c:pt idx="22">
                  <c:v>44050</c:v>
                </c:pt>
                <c:pt idx="23">
                  <c:v>44057</c:v>
                </c:pt>
                <c:pt idx="24">
                  <c:v>44064</c:v>
                </c:pt>
                <c:pt idx="25">
                  <c:v>44071</c:v>
                </c:pt>
                <c:pt idx="26">
                  <c:v>44078</c:v>
                </c:pt>
                <c:pt idx="27">
                  <c:v>44085</c:v>
                </c:pt>
                <c:pt idx="28">
                  <c:v>44092</c:v>
                </c:pt>
                <c:pt idx="29">
                  <c:v>44099</c:v>
                </c:pt>
                <c:pt idx="30">
                  <c:v>44106</c:v>
                </c:pt>
                <c:pt idx="31">
                  <c:v>44113</c:v>
                </c:pt>
                <c:pt idx="32">
                  <c:v>44120</c:v>
                </c:pt>
                <c:pt idx="33">
                  <c:v>44127</c:v>
                </c:pt>
                <c:pt idx="34">
                  <c:v>44134</c:v>
                </c:pt>
                <c:pt idx="35">
                  <c:v>44141</c:v>
                </c:pt>
                <c:pt idx="36">
                  <c:v>44149</c:v>
                </c:pt>
                <c:pt idx="37">
                  <c:v>44155</c:v>
                </c:pt>
                <c:pt idx="38">
                  <c:v>44162</c:v>
                </c:pt>
                <c:pt idx="39">
                  <c:v>44169</c:v>
                </c:pt>
                <c:pt idx="40">
                  <c:v>44176</c:v>
                </c:pt>
                <c:pt idx="41">
                  <c:v>44183</c:v>
                </c:pt>
                <c:pt idx="42">
                  <c:v>44190</c:v>
                </c:pt>
                <c:pt idx="43" formatCode="m/d/yy">
                  <c:v>44197</c:v>
                </c:pt>
                <c:pt idx="44" formatCode="m/d/yy">
                  <c:v>44204</c:v>
                </c:pt>
                <c:pt idx="45" formatCode="m/d/yy">
                  <c:v>44211</c:v>
                </c:pt>
                <c:pt idx="46" formatCode="m/d/yy">
                  <c:v>44218</c:v>
                </c:pt>
                <c:pt idx="47" formatCode="m/d/yy">
                  <c:v>44225</c:v>
                </c:pt>
                <c:pt idx="48" formatCode="m/d/yy">
                  <c:v>44232</c:v>
                </c:pt>
                <c:pt idx="49" formatCode="m/d/yy">
                  <c:v>44239</c:v>
                </c:pt>
                <c:pt idx="50" formatCode="m/d/yy">
                  <c:v>44246</c:v>
                </c:pt>
                <c:pt idx="51" formatCode="m/d/yy">
                  <c:v>44253</c:v>
                </c:pt>
                <c:pt idx="52" formatCode="m/d/yy">
                  <c:v>44260</c:v>
                </c:pt>
                <c:pt idx="53" formatCode="m/d/yy">
                  <c:v>44274</c:v>
                </c:pt>
                <c:pt idx="54" formatCode="m/d/yy">
                  <c:v>44281</c:v>
                </c:pt>
                <c:pt idx="55" formatCode="m/d/yy">
                  <c:v>44288</c:v>
                </c:pt>
                <c:pt idx="56" formatCode="m/d/yy">
                  <c:v>44295</c:v>
                </c:pt>
                <c:pt idx="57" formatCode="m/d/yy">
                  <c:v>44302</c:v>
                </c:pt>
                <c:pt idx="58" formatCode="m/d/yy">
                  <c:v>44309</c:v>
                </c:pt>
                <c:pt idx="59" formatCode="m/d/yy">
                  <c:v>44316</c:v>
                </c:pt>
                <c:pt idx="60" formatCode="m/d/yy">
                  <c:v>44323</c:v>
                </c:pt>
                <c:pt idx="61" formatCode="m/d/yy">
                  <c:v>44330</c:v>
                </c:pt>
                <c:pt idx="62" formatCode="m/d/yy">
                  <c:v>44337</c:v>
                </c:pt>
                <c:pt idx="63" formatCode="m/d/yy">
                  <c:v>44344</c:v>
                </c:pt>
                <c:pt idx="64" formatCode="m/d/yy">
                  <c:v>44351</c:v>
                </c:pt>
                <c:pt idx="65" formatCode="m/d/yy">
                  <c:v>44358</c:v>
                </c:pt>
                <c:pt idx="66" formatCode="m/d/yy">
                  <c:v>44365</c:v>
                </c:pt>
                <c:pt idx="67" formatCode="m/d/yy">
                  <c:v>44372</c:v>
                </c:pt>
                <c:pt idx="68" formatCode="m/d/yy">
                  <c:v>44379</c:v>
                </c:pt>
                <c:pt idx="69" formatCode="m/d/yy">
                  <c:v>44386</c:v>
                </c:pt>
                <c:pt idx="70" formatCode="m/d/yy">
                  <c:v>44393</c:v>
                </c:pt>
              </c:numCache>
            </c:numRef>
          </c:cat>
          <c:val>
            <c:numRef>
              <c:f>Sheet1!$B$2:$B$72</c:f>
              <c:numCache>
                <c:formatCode>General</c:formatCode>
                <c:ptCount val="71"/>
                <c:pt idx="0">
                  <c:v>5210</c:v>
                </c:pt>
                <c:pt idx="1">
                  <c:v>5216</c:v>
                </c:pt>
                <c:pt idx="2">
                  <c:v>2772</c:v>
                </c:pt>
                <c:pt idx="3">
                  <c:v>1841</c:v>
                </c:pt>
                <c:pt idx="4">
                  <c:v>1731</c:v>
                </c:pt>
                <c:pt idx="5">
                  <c:v>1478</c:v>
                </c:pt>
                <c:pt idx="6">
                  <c:v>1565</c:v>
                </c:pt>
                <c:pt idx="7">
                  <c:v>1679</c:v>
                </c:pt>
                <c:pt idx="8">
                  <c:v>1812</c:v>
                </c:pt>
                <c:pt idx="9">
                  <c:v>1887</c:v>
                </c:pt>
                <c:pt idx="10">
                  <c:v>1975</c:v>
                </c:pt>
                <c:pt idx="11">
                  <c:v>1985</c:v>
                </c:pt>
                <c:pt idx="12">
                  <c:v>1984</c:v>
                </c:pt>
                <c:pt idx="13">
                  <c:v>2165</c:v>
                </c:pt>
                <c:pt idx="14">
                  <c:v>2229</c:v>
                </c:pt>
                <c:pt idx="15">
                  <c:v>2320</c:v>
                </c:pt>
                <c:pt idx="16">
                  <c:v>2345</c:v>
                </c:pt>
                <c:pt idx="17">
                  <c:v>2046</c:v>
                </c:pt>
                <c:pt idx="18">
                  <c:v>2203</c:v>
                </c:pt>
                <c:pt idx="19">
                  <c:v>2152</c:v>
                </c:pt>
                <c:pt idx="20">
                  <c:v>2215</c:v>
                </c:pt>
                <c:pt idx="21">
                  <c:v>2247</c:v>
                </c:pt>
                <c:pt idx="22">
                  <c:v>2273</c:v>
                </c:pt>
                <c:pt idx="23">
                  <c:v>2287</c:v>
                </c:pt>
                <c:pt idx="24">
                  <c:v>2354</c:v>
                </c:pt>
                <c:pt idx="25">
                  <c:v>2432</c:v>
                </c:pt>
                <c:pt idx="26">
                  <c:v>2393</c:v>
                </c:pt>
                <c:pt idx="27">
                  <c:v>2427</c:v>
                </c:pt>
                <c:pt idx="28">
                  <c:v>2462</c:v>
                </c:pt>
                <c:pt idx="29">
                  <c:v>2456</c:v>
                </c:pt>
                <c:pt idx="30">
                  <c:v>2434</c:v>
                </c:pt>
                <c:pt idx="31">
                  <c:v>2433</c:v>
                </c:pt>
                <c:pt idx="32">
                  <c:v>2255</c:v>
                </c:pt>
                <c:pt idx="33">
                  <c:v>2356</c:v>
                </c:pt>
                <c:pt idx="34">
                  <c:v>2411</c:v>
                </c:pt>
                <c:pt idx="35">
                  <c:v>2443</c:v>
                </c:pt>
                <c:pt idx="36">
                  <c:v>2436</c:v>
                </c:pt>
                <c:pt idx="37">
                  <c:v>2477</c:v>
                </c:pt>
                <c:pt idx="38">
                  <c:v>2080</c:v>
                </c:pt>
                <c:pt idx="39">
                  <c:v>2030</c:v>
                </c:pt>
                <c:pt idx="40">
                  <c:v>2087</c:v>
                </c:pt>
                <c:pt idx="41">
                  <c:v>2078</c:v>
                </c:pt>
                <c:pt idx="42">
                  <c:v>1591</c:v>
                </c:pt>
                <c:pt idx="43">
                  <c:v>1443</c:v>
                </c:pt>
                <c:pt idx="44">
                  <c:v>2043</c:v>
                </c:pt>
                <c:pt idx="45">
                  <c:v>2189</c:v>
                </c:pt>
                <c:pt idx="46">
                  <c:v>2309</c:v>
                </c:pt>
                <c:pt idx="47">
                  <c:v>2378</c:v>
                </c:pt>
                <c:pt idx="48">
                  <c:v>2418</c:v>
                </c:pt>
                <c:pt idx="49">
                  <c:v>2474</c:v>
                </c:pt>
                <c:pt idx="50">
                  <c:v>2404</c:v>
                </c:pt>
                <c:pt idx="51">
                  <c:v>2553</c:v>
                </c:pt>
                <c:pt idx="52">
                  <c:v>2564</c:v>
                </c:pt>
                <c:pt idx="53">
                  <c:v>2560</c:v>
                </c:pt>
                <c:pt idx="54">
                  <c:v>2645</c:v>
                </c:pt>
                <c:pt idx="55">
                  <c:v>2687</c:v>
                </c:pt>
                <c:pt idx="56">
                  <c:v>2630</c:v>
                </c:pt>
                <c:pt idx="57">
                  <c:v>2763</c:v>
                </c:pt>
                <c:pt idx="58">
                  <c:v>2786</c:v>
                </c:pt>
                <c:pt idx="59">
                  <c:v>2834</c:v>
                </c:pt>
                <c:pt idx="60">
                  <c:v>2972</c:v>
                </c:pt>
                <c:pt idx="61">
                  <c:v>3005</c:v>
                </c:pt>
                <c:pt idx="62">
                  <c:v>3093</c:v>
                </c:pt>
                <c:pt idx="63">
                  <c:v>3028</c:v>
                </c:pt>
                <c:pt idx="64">
                  <c:v>3188</c:v>
                </c:pt>
                <c:pt idx="65">
                  <c:v>3298</c:v>
                </c:pt>
                <c:pt idx="66">
                  <c:v>3350</c:v>
                </c:pt>
                <c:pt idx="67">
                  <c:v>3384</c:v>
                </c:pt>
                <c:pt idx="68">
                  <c:v>3159</c:v>
                </c:pt>
                <c:pt idx="69">
                  <c:v>3052</c:v>
                </c:pt>
                <c:pt idx="70">
                  <c:v>3639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C01-ED4D-959F-F57A814DC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6721408"/>
        <c:axId val="1486632176"/>
      </c:lineChart>
      <c:dateAx>
        <c:axId val="1476721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632176"/>
        <c:crosses val="autoZero"/>
        <c:auto val="0"/>
        <c:lblOffset val="0"/>
        <c:baseTimeUnit val="days"/>
        <c:majorUnit val="80"/>
        <c:majorTimeUnit val="days"/>
      </c:dateAx>
      <c:valAx>
        <c:axId val="1486632176"/>
        <c:scaling>
          <c:orientation val="minMax"/>
          <c:max val="5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721408"/>
        <c:crosses val="autoZero"/>
        <c:crossBetween val="midCat"/>
        <c:majorUnit val="110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0.18634</cdr:x>
      <cdr:y>0.48629</cdr:y>
    </cdr:from>
    <cdr:to>
      <cdr:x>0.33813</cdr:x>
      <cdr:y>0.71798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B404BAA-7353-284F-A51D-16E55E06E998}"/>
            </a:ext>
          </a:extLst>
        </cdr:cNvPr>
        <cdr:cNvSpPr/>
      </cdr:nvSpPr>
      <cdr:spPr>
        <a:xfrm xmlns:a="http://schemas.openxmlformats.org/drawingml/2006/main">
          <a:off x="1395895" y="2650069"/>
          <a:ext cx="1137093" cy="12625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20787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0.4241</cdr:x>
      <cdr:y>0.48285</cdr:y>
    </cdr:from>
    <cdr:to>
      <cdr:x>0.5759</cdr:x>
      <cdr:y>0.71453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3D1BA3C9-BFF2-1B41-B3E3-02126B103410}"/>
            </a:ext>
          </a:extLst>
        </cdr:cNvPr>
        <cdr:cNvSpPr/>
      </cdr:nvSpPr>
      <cdr:spPr>
        <a:xfrm xmlns:a="http://schemas.openxmlformats.org/drawingml/2006/main">
          <a:off x="3177014" y="2631294"/>
          <a:ext cx="1137093" cy="12625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20787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0.70659</cdr:x>
      <cdr:y>0.48102</cdr:y>
    </cdr:from>
    <cdr:to>
      <cdr:x>0.86487</cdr:x>
      <cdr:y>0.71271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3D1BA3C9-BFF2-1B41-B3E3-02126B103410}"/>
            </a:ext>
          </a:extLst>
        </cdr:cNvPr>
        <cdr:cNvSpPr/>
      </cdr:nvSpPr>
      <cdr:spPr>
        <a:xfrm xmlns:a="http://schemas.openxmlformats.org/drawingml/2006/main">
          <a:off x="5293140" y="2621356"/>
          <a:ext cx="1185684" cy="12625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20787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0.16708</cdr:x>
      <cdr:y>0.18635</cdr:y>
    </cdr:from>
    <cdr:to>
      <cdr:x>0.41706</cdr:x>
      <cdr:y>0.23125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C46EAA6B-5B60-4841-AB76-605838D24983}"/>
            </a:ext>
          </a:extLst>
        </cdr:cNvPr>
        <cdr:cNvSpPr txBox="1"/>
      </cdr:nvSpPr>
      <cdr:spPr>
        <a:xfrm xmlns:a="http://schemas.openxmlformats.org/drawingml/2006/main">
          <a:off x="1251600" y="1015540"/>
          <a:ext cx="1872629" cy="2446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>
            <a:lnSpc>
              <a:spcPct val="90000"/>
            </a:lnSpc>
          </a:pPr>
          <a:r>
            <a:rPr lang="en-US" dirty="0">
              <a:solidFill>
                <a:srgbClr val="FF0000"/>
              </a:solidFill>
            </a:rPr>
            <a:t>March 12 Work from Home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1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6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30883" y="811969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613379" y="1406329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9713" r="1913" b="6031"/>
          <a:stretch/>
        </p:blipFill>
        <p:spPr>
          <a:xfrm>
            <a:off x="5863571" y="2723065"/>
            <a:ext cx="1666702" cy="1666702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42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78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99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37" r:id="rId6"/>
    <p:sldLayoutId id="2147483939" r:id="rId7"/>
    <p:sldLayoutId id="2147483940" r:id="rId8"/>
    <p:sldLayoutId id="2147483941" r:id="rId9"/>
    <p:sldLayoutId id="2147483942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ithub.com/JeffersonLab/wedm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1269578"/>
          </a:xfrm>
        </p:spPr>
        <p:txBody>
          <a:bodyPr/>
          <a:lstStyle/>
          <a:p>
            <a:r>
              <a:rPr lang="en-US" dirty="0"/>
              <a:t>SNS Operations During the COVID-19 Pandemic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Geoff Milanovich</a:t>
            </a:r>
          </a:p>
          <a:p>
            <a:r>
              <a:rPr lang="en-US" dirty="0"/>
              <a:t>WAO 2021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A44DC-A711-0144-896C-8626AE7C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D8703-5909-DD4F-A232-E6AE9883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721730"/>
            <a:ext cx="8642640" cy="419541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ORNL beefed up VPN/remote access tools for enterprise network access</a:t>
            </a:r>
          </a:p>
          <a:p>
            <a:r>
              <a:rPr lang="en-US" dirty="0" err="1"/>
              <a:t>WebEDM</a:t>
            </a:r>
            <a:r>
              <a:rPr lang="en-US" dirty="0"/>
              <a:t> (</a:t>
            </a:r>
            <a:r>
              <a:rPr lang="en-US" dirty="0" err="1"/>
              <a:t>JLab</a:t>
            </a:r>
            <a:r>
              <a:rPr lang="en-US" dirty="0"/>
              <a:t> product) used for remote monitoring of simple pages- </a:t>
            </a:r>
            <a:r>
              <a:rPr lang="en-US" dirty="0">
                <a:hlinkClick r:id="rId2"/>
              </a:rPr>
              <a:t>https://github.com/JeffersonLab/wedm</a:t>
            </a:r>
            <a:endParaRPr lang="en-US" dirty="0"/>
          </a:p>
          <a:p>
            <a:r>
              <a:rPr lang="en-US" dirty="0"/>
              <a:t>Heavy usage of previously installed gateway to accelerator network for more complex pages/write access</a:t>
            </a:r>
          </a:p>
          <a:p>
            <a:r>
              <a:rPr lang="en-US" dirty="0"/>
              <a:t>All meetings made virtual, shift turnovers given in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E24B4-3B74-284B-B7B7-39EE65A28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096" y="3626235"/>
            <a:ext cx="4457808" cy="29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6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2914-E591-314F-9285-D6AD6923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Maintenance/Repairs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0EDBD-F088-F145-87A7-F0CF9A67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892534"/>
            <a:ext cx="8642640" cy="4195415"/>
          </a:xfrm>
        </p:spPr>
        <p:txBody>
          <a:bodyPr/>
          <a:lstStyle/>
          <a:p>
            <a:r>
              <a:rPr lang="en-US" dirty="0"/>
              <a:t>SNS model is call-ins for repairs, no major changes</a:t>
            </a:r>
          </a:p>
          <a:p>
            <a:r>
              <a:rPr lang="en-US" dirty="0"/>
              <a:t>COVID considerations added to Job Hazard Analysis</a:t>
            </a:r>
          </a:p>
          <a:p>
            <a:r>
              <a:rPr lang="en-US" dirty="0">
                <a:solidFill>
                  <a:srgbClr val="00B050"/>
                </a:solidFill>
              </a:rPr>
              <a:t>Lab safety personnel very engaged in planning for COVID controls</a:t>
            </a:r>
          </a:p>
          <a:p>
            <a:r>
              <a:rPr lang="en-US" dirty="0"/>
              <a:t>Don’t share tools, one person per vehicle, schedule work to reduce person density</a:t>
            </a:r>
          </a:p>
          <a:p>
            <a:r>
              <a:rPr lang="en-US" dirty="0"/>
              <a:t>Work got done but slowed by distancing, quarantines for different groups</a:t>
            </a:r>
          </a:p>
          <a:p>
            <a:r>
              <a:rPr lang="en-US" dirty="0"/>
              <a:t>Flexibility in scheduling was key</a:t>
            </a:r>
          </a:p>
        </p:txBody>
      </p:sp>
    </p:spTree>
    <p:extLst>
      <p:ext uri="{BB962C8B-B14F-4D97-AF65-F5344CB8AC3E}">
        <p14:creationId xmlns:p14="http://schemas.microsoft.com/office/powerpoint/2010/main" val="102093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2914-E591-314F-9285-D6AD6923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0EDBD-F088-F145-87A7-F0CF9A67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892534"/>
            <a:ext cx="8642640" cy="419541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ORNL users only in the beginning</a:t>
            </a:r>
          </a:p>
          <a:p>
            <a:r>
              <a:rPr lang="en-US" dirty="0"/>
              <a:t>Expanded to include 75 mile radius (University of Tennessee)</a:t>
            </a:r>
          </a:p>
          <a:p>
            <a:r>
              <a:rPr lang="en-US" dirty="0"/>
              <a:t>Mail in sample program expanded</a:t>
            </a:r>
          </a:p>
          <a:p>
            <a:r>
              <a:rPr lang="en-US" dirty="0"/>
              <a:t>Remote experiment program implemented to improve real-time remote data access</a:t>
            </a:r>
          </a:p>
          <a:p>
            <a:r>
              <a:rPr lang="en-US" dirty="0"/>
              <a:t>IHC (experiment ops) role expanded to include changing samples, more operation of sample environment, coordination of activities to maintain social distancing, maintaining cleaning supplies</a:t>
            </a:r>
          </a:p>
          <a:p>
            <a:r>
              <a:rPr lang="en-US" dirty="0"/>
              <a:t>2 users per experiment allowed starting in January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3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4DD1-3E05-FB4D-AD41-EEDE056C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at ORNL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9FCBD-3EC0-7046-B041-8D423EE77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803081"/>
            <a:ext cx="8642640" cy="419541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58000+ PCR tests of ORNL personnel through Aug ’21, free to employees</a:t>
            </a:r>
          </a:p>
          <a:p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Operations and other “essential personnel” tested every 2 weeks, drive through testing, results usually same day</a:t>
            </a:r>
          </a:p>
          <a:p>
            <a:r>
              <a:rPr lang="en-US" dirty="0"/>
              <a:t>Enhanced testing after trips/vacations</a:t>
            </a:r>
          </a:p>
          <a:p>
            <a:r>
              <a:rPr lang="en-US" dirty="0"/>
              <a:t>Rapid testing of close contacts</a:t>
            </a:r>
          </a:p>
          <a:p>
            <a:r>
              <a:rPr lang="en-US" dirty="0"/>
              <a:t>No impact to accelerator operations from testing/quarantines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76D9C-B446-334A-86A7-DBB390504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54" y="3995531"/>
            <a:ext cx="4455491" cy="2506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18578-A8A0-0D46-B384-DC14969A7C99}"/>
              </a:ext>
            </a:extLst>
          </p:cNvPr>
          <p:cNvSpPr txBox="1"/>
          <p:nvPr/>
        </p:nvSpPr>
        <p:spPr>
          <a:xfrm>
            <a:off x="2344254" y="6501745"/>
            <a:ext cx="4455491" cy="285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Credit: ORNL/Genevieve Martin</a:t>
            </a:r>
          </a:p>
        </p:txBody>
      </p:sp>
    </p:spTree>
    <p:extLst>
      <p:ext uri="{BB962C8B-B14F-4D97-AF65-F5344CB8AC3E}">
        <p14:creationId xmlns:p14="http://schemas.microsoft.com/office/powerpoint/2010/main" val="15396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A655-1BFD-0A4D-AE42-EE49B9E7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919B-A309-2D41-B3DA-868D5355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Vaccines initially very difficult to get in the community</a:t>
            </a:r>
          </a:p>
          <a:p>
            <a:r>
              <a:rPr lang="en-US" dirty="0">
                <a:solidFill>
                  <a:srgbClr val="00B050"/>
                </a:solidFill>
              </a:rPr>
              <a:t>ORNL lobbied hard to receive vaccine, received it mid-March 2021</a:t>
            </a:r>
          </a:p>
          <a:p>
            <a:r>
              <a:rPr lang="en-US" dirty="0"/>
              <a:t>Operators and other “essential personnel” received priority access, most had first dose within a week</a:t>
            </a:r>
          </a:p>
          <a:p>
            <a:r>
              <a:rPr lang="en-US" dirty="0"/>
              <a:t>ORNL vaccination rate ~ 85% as of Aug 2021 (5600 staff/contractors)</a:t>
            </a:r>
          </a:p>
          <a:p>
            <a:endParaRPr lang="en-US" dirty="0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CD5B50E3-056E-4845-81BB-44788E0D3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5" r="22185"/>
          <a:stretch/>
        </p:blipFill>
        <p:spPr>
          <a:xfrm>
            <a:off x="3486647" y="4149845"/>
            <a:ext cx="2061861" cy="2471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12AE6-649E-8544-A713-685B989692F6}"/>
              </a:ext>
            </a:extLst>
          </p:cNvPr>
          <p:cNvSpPr txBox="1"/>
          <p:nvPr/>
        </p:nvSpPr>
        <p:spPr>
          <a:xfrm>
            <a:off x="3317480" y="6621317"/>
            <a:ext cx="2509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ORNL/Genevieve Martin</a:t>
            </a:r>
          </a:p>
        </p:txBody>
      </p:sp>
    </p:spTree>
    <p:extLst>
      <p:ext uri="{BB962C8B-B14F-4D97-AF65-F5344CB8AC3E}">
        <p14:creationId xmlns:p14="http://schemas.microsoft.com/office/powerpoint/2010/main" val="97179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0433-1FF9-304E-A812-66893E92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Info and Delta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6FDDC-1506-B444-A1CD-2DE14DD60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82" y="1226651"/>
            <a:ext cx="6980201" cy="44046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D29242-C4DB-8B48-9B70-CBB1A58FD811}"/>
              </a:ext>
            </a:extLst>
          </p:cNvPr>
          <p:cNvSpPr/>
          <p:nvPr/>
        </p:nvSpPr>
        <p:spPr>
          <a:xfrm>
            <a:off x="6897253" y="3545106"/>
            <a:ext cx="787199" cy="1262604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D51EE-E408-3F4C-8F6D-49F25BDF09DC}"/>
              </a:ext>
            </a:extLst>
          </p:cNvPr>
          <p:cNvSpPr/>
          <p:nvPr/>
        </p:nvSpPr>
        <p:spPr>
          <a:xfrm>
            <a:off x="1778600" y="3545106"/>
            <a:ext cx="1023731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E492D-86CF-434B-A5CD-4076277D3637}"/>
              </a:ext>
            </a:extLst>
          </p:cNvPr>
          <p:cNvSpPr/>
          <p:nvPr/>
        </p:nvSpPr>
        <p:spPr>
          <a:xfrm>
            <a:off x="3348983" y="3545106"/>
            <a:ext cx="1023731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4EF58-00C0-2146-802E-6951E1595455}"/>
              </a:ext>
            </a:extLst>
          </p:cNvPr>
          <p:cNvSpPr/>
          <p:nvPr/>
        </p:nvSpPr>
        <p:spPr>
          <a:xfrm>
            <a:off x="5208197" y="3545106"/>
            <a:ext cx="1152343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96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0433-1FF9-304E-A812-66893E92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Info and Delta Variant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73E41-0084-E14D-93ED-C4E4C514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83" y="721730"/>
            <a:ext cx="8642640" cy="4195415"/>
          </a:xfrm>
        </p:spPr>
        <p:txBody>
          <a:bodyPr/>
          <a:lstStyle/>
          <a:p>
            <a:r>
              <a:rPr lang="en-US" dirty="0"/>
              <a:t>Vaccine required for lab employees both on-site and off-site by Oct. 15</a:t>
            </a:r>
          </a:p>
          <a:p>
            <a:r>
              <a:rPr lang="en-US" dirty="0"/>
              <a:t>Medical or religious exemption allowed, but uses vacation or leave without pay - not just allowed to work from home or get tested frequently/wear mask</a:t>
            </a:r>
          </a:p>
          <a:p>
            <a:r>
              <a:rPr lang="en-US" dirty="0"/>
              <a:t>As of 10/1 - 970 total cases across ORNL, 65000 tests given, &gt; 90% vaccinated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3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E2269-9E2B-B24A-AF54-8BF0B265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89" y="3229336"/>
            <a:ext cx="4536421" cy="3024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60433-1FF9-304E-A812-66893E92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73E41-0084-E14D-93ED-C4E4C514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83" y="721730"/>
            <a:ext cx="8642640" cy="4195415"/>
          </a:xfrm>
        </p:spPr>
        <p:txBody>
          <a:bodyPr/>
          <a:lstStyle/>
          <a:p>
            <a:r>
              <a:rPr lang="en-US" dirty="0"/>
              <a:t>SNS was already (unknowingly) well set up for reduced on-site staffing/social distancing</a:t>
            </a:r>
          </a:p>
          <a:p>
            <a:r>
              <a:rPr lang="en-US" dirty="0"/>
              <a:t>Good practices, conscientious operators (at work and at home), rapid testing, and luck prevented large-scale quarantines among operations staff</a:t>
            </a:r>
          </a:p>
          <a:p>
            <a:r>
              <a:rPr lang="en-US" dirty="0"/>
              <a:t>Being part of a much larger lab provided many benefits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9342D-50FC-BC40-93AB-4BD4A1145E48}"/>
              </a:ext>
            </a:extLst>
          </p:cNvPr>
          <p:cNvSpPr txBox="1"/>
          <p:nvPr/>
        </p:nvSpPr>
        <p:spPr>
          <a:xfrm>
            <a:off x="1895631" y="6253616"/>
            <a:ext cx="5237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ORNL Main Campus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101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schedule, Availability</a:t>
            </a:r>
          </a:p>
          <a:p>
            <a:r>
              <a:rPr lang="en-US" dirty="0"/>
              <a:t>CCR layout/cleaning</a:t>
            </a:r>
          </a:p>
          <a:p>
            <a:r>
              <a:rPr lang="en-US" dirty="0"/>
              <a:t>Remote tools</a:t>
            </a:r>
          </a:p>
          <a:p>
            <a:r>
              <a:rPr lang="en-US" dirty="0"/>
              <a:t>Maintenance, Experiment Access</a:t>
            </a:r>
          </a:p>
          <a:p>
            <a:r>
              <a:rPr lang="en-US" dirty="0"/>
              <a:t>Testing/vaccination</a:t>
            </a:r>
          </a:p>
          <a:p>
            <a:r>
              <a:rPr lang="en-US" dirty="0"/>
              <a:t>Latest information</a:t>
            </a:r>
          </a:p>
          <a:p>
            <a:r>
              <a:rPr lang="en-US" dirty="0">
                <a:solidFill>
                  <a:srgbClr val="00B050"/>
                </a:solidFill>
              </a:rPr>
              <a:t>* Items highlighted in green are benefits of being associated with a large, multipurpose lab</a:t>
            </a:r>
          </a:p>
        </p:txBody>
      </p: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570A-4E6F-9642-81A8-5A7CDA51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8C4A-7E8F-2145-8D26-6AA3D2DBC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2DA6239-72E2-4743-8941-3EB3D63F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25"/>
            <a:ext cx="9144000" cy="56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71EA-663F-F44A-AE7A-C49BC31C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Run Schedules and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38E3-E715-7542-BCB5-041A0101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51969420-3C39-0240-B9DE-3FF3FC3BE2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483" y="721730"/>
            <a:ext cx="7904326" cy="54305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404BAA-7353-284F-A51D-16E55E06E998}"/>
              </a:ext>
            </a:extLst>
          </p:cNvPr>
          <p:cNvSpPr/>
          <p:nvPr/>
        </p:nvSpPr>
        <p:spPr>
          <a:xfrm>
            <a:off x="1344500" y="3925537"/>
            <a:ext cx="1378502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7A117-92C1-8645-AB69-3B6FB73738D3}"/>
              </a:ext>
            </a:extLst>
          </p:cNvPr>
          <p:cNvSpPr/>
          <p:nvPr/>
        </p:nvSpPr>
        <p:spPr>
          <a:xfrm>
            <a:off x="3313044" y="3925537"/>
            <a:ext cx="1204534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D29A4E-5576-5042-99B4-CE28E2738CD3}"/>
              </a:ext>
            </a:extLst>
          </p:cNvPr>
          <p:cNvSpPr/>
          <p:nvPr/>
        </p:nvSpPr>
        <p:spPr>
          <a:xfrm>
            <a:off x="5599043" y="3925537"/>
            <a:ext cx="1378502" cy="1262586"/>
          </a:xfrm>
          <a:prstGeom prst="rect">
            <a:avLst/>
          </a:prstGeom>
          <a:solidFill>
            <a:srgbClr val="00B050">
              <a:alpha val="2078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123788-9D2A-FA45-857C-5B2F47351AA7}"/>
              </a:ext>
            </a:extLst>
          </p:cNvPr>
          <p:cNvSpPr txBox="1"/>
          <p:nvPr/>
        </p:nvSpPr>
        <p:spPr>
          <a:xfrm>
            <a:off x="1537252" y="1801330"/>
            <a:ext cx="186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Green boxes are run periods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EAA6B-5B60-4841-AB76-605838D24983}"/>
              </a:ext>
            </a:extLst>
          </p:cNvPr>
          <p:cNvSpPr txBox="1"/>
          <p:nvPr/>
        </p:nvSpPr>
        <p:spPr>
          <a:xfrm>
            <a:off x="4649182" y="1885965"/>
            <a:ext cx="29247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Vaccine available at ORNL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C777E0-0BF6-504B-B746-F49DFEC84FB8}"/>
              </a:ext>
            </a:extLst>
          </p:cNvPr>
          <p:cNvCxnSpPr>
            <a:cxnSpLocks/>
          </p:cNvCxnSpPr>
          <p:nvPr/>
        </p:nvCxnSpPr>
        <p:spPr>
          <a:xfrm>
            <a:off x="6072809" y="2227597"/>
            <a:ext cx="0" cy="21953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6DCB34-513C-4149-B9B4-F86E7650E2C6}"/>
              </a:ext>
            </a:extLst>
          </p:cNvPr>
          <p:cNvCxnSpPr>
            <a:cxnSpLocks/>
          </p:cNvCxnSpPr>
          <p:nvPr/>
        </p:nvCxnSpPr>
        <p:spPr>
          <a:xfrm>
            <a:off x="6901070" y="3041374"/>
            <a:ext cx="0" cy="16016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2C8E449-6F26-3C43-9D82-15F3AE2E9CBF}"/>
              </a:ext>
            </a:extLst>
          </p:cNvPr>
          <p:cNvSpPr/>
          <p:nvPr/>
        </p:nvSpPr>
        <p:spPr>
          <a:xfrm>
            <a:off x="6160699" y="2734182"/>
            <a:ext cx="12192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Masks Off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F6BC90-ABEC-2A4D-B62D-391C8F51ADF0}"/>
              </a:ext>
            </a:extLst>
          </p:cNvPr>
          <p:cNvCxnSpPr>
            <a:cxnSpLocks/>
          </p:cNvCxnSpPr>
          <p:nvPr/>
        </p:nvCxnSpPr>
        <p:spPr>
          <a:xfrm>
            <a:off x="7859546" y="3225927"/>
            <a:ext cx="0" cy="16016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09046D2-B59E-FD4A-9FE1-DBB419DBA54C}"/>
              </a:ext>
            </a:extLst>
          </p:cNvPr>
          <p:cNvSpPr/>
          <p:nvPr/>
        </p:nvSpPr>
        <p:spPr>
          <a:xfrm>
            <a:off x="7173633" y="2940501"/>
            <a:ext cx="122341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Masks On</a:t>
            </a:r>
          </a:p>
        </p:txBody>
      </p:sp>
    </p:spTree>
    <p:extLst>
      <p:ext uri="{BB962C8B-B14F-4D97-AF65-F5344CB8AC3E}">
        <p14:creationId xmlns:p14="http://schemas.microsoft.com/office/powerpoint/2010/main" val="240554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06D4-72CB-9544-BA7E-B82508C3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Employees On-Site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B3A4E-D355-5D4E-B205-63B09E49735A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6D8F22-1A11-D546-8C7D-5B3C30F4D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233317"/>
              </p:ext>
            </p:extLst>
          </p:nvPr>
        </p:nvGraphicFramePr>
        <p:xfrm>
          <a:off x="826438" y="888895"/>
          <a:ext cx="7491123" cy="544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655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1960-41C6-9245-ADF7-0BCDA46A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2020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8CFFF-EA2F-A046-BC54-BF8F70A00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721730"/>
            <a:ext cx="8642640" cy="4195415"/>
          </a:xfrm>
        </p:spPr>
        <p:txBody>
          <a:bodyPr/>
          <a:lstStyle/>
          <a:p>
            <a:r>
              <a:rPr lang="en-US" dirty="0"/>
              <a:t>Got permission from DOE to run by promoting COVID research – </a:t>
            </a:r>
            <a:r>
              <a:rPr lang="en-US" dirty="0">
                <a:solidFill>
                  <a:srgbClr val="00B050"/>
                </a:solidFill>
              </a:rPr>
              <a:t>ORNL generated protein samples</a:t>
            </a:r>
          </a:p>
          <a:p>
            <a:r>
              <a:rPr lang="en-US" dirty="0"/>
              <a:t>Turned on equipment and beam for checkout as normal</a:t>
            </a:r>
          </a:p>
          <a:p>
            <a:r>
              <a:rPr lang="en-US" dirty="0"/>
              <a:t>Performed accelerator physics measurements and went into “hot standby” for a week while waiting for virus samples to be generated</a:t>
            </a:r>
          </a:p>
          <a:p>
            <a:r>
              <a:rPr lang="en-US" dirty="0"/>
              <a:t>Beamlines dedicated to COVID research only for ~ 1 month</a:t>
            </a:r>
          </a:p>
          <a:p>
            <a:r>
              <a:rPr lang="en-US" dirty="0"/>
              <a:t>Otherwise, run schedule not impacted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0806D-2913-B94B-8E26-4A1FBB8B30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41" y="4201462"/>
            <a:ext cx="1978722" cy="2274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AB000-043D-D74A-9C38-6DBE1B182D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71" y="4201462"/>
            <a:ext cx="4050255" cy="2274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788154-4D5F-7B47-80BF-2D77402F8A15}"/>
              </a:ext>
            </a:extLst>
          </p:cNvPr>
          <p:cNvSpPr txBox="1"/>
          <p:nvPr/>
        </p:nvSpPr>
        <p:spPr>
          <a:xfrm>
            <a:off x="4125971" y="6506350"/>
            <a:ext cx="4050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Credit: ORNL/Jill </a:t>
            </a:r>
            <a:r>
              <a:rPr lang="en-US" sz="1200" dirty="0" err="1"/>
              <a:t>Hemman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42AE6-E5CE-1148-BD1A-2C8C0D3EFAF7}"/>
              </a:ext>
            </a:extLst>
          </p:cNvPr>
          <p:cNvSpPr txBox="1"/>
          <p:nvPr/>
        </p:nvSpPr>
        <p:spPr>
          <a:xfrm>
            <a:off x="1113318" y="6506350"/>
            <a:ext cx="2098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ORNL/Daniel Kneller</a:t>
            </a:r>
          </a:p>
        </p:txBody>
      </p:sp>
    </p:spTree>
    <p:extLst>
      <p:ext uri="{BB962C8B-B14F-4D97-AF65-F5344CB8AC3E}">
        <p14:creationId xmlns:p14="http://schemas.microsoft.com/office/powerpoint/2010/main" val="290989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9847-D7D3-3B41-8CC9-31EE71FA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Production Availability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CEC89-A1F8-1947-AA9D-52FB9F40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3" y="803758"/>
            <a:ext cx="4882281" cy="32671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0F7075-EB74-F442-90B8-84713D365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0708" y="2103269"/>
            <a:ext cx="4908726" cy="3191773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1B2A6F38-9855-D048-B163-A2C4B2878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449" y="3052516"/>
            <a:ext cx="4853274" cy="32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FC9F-AB80-914E-A443-8DD693BA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Control Room (CCR)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8ABBA-305D-BC48-BA94-B8EF5E9B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17" y="1153825"/>
            <a:ext cx="6123522" cy="459264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657B8B-4597-194C-A1E7-BDBB8360B316}"/>
              </a:ext>
            </a:extLst>
          </p:cNvPr>
          <p:cNvCxnSpPr/>
          <p:nvPr/>
        </p:nvCxnSpPr>
        <p:spPr>
          <a:xfrm>
            <a:off x="5794513" y="2633870"/>
            <a:ext cx="725557" cy="586408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D3E8A-CF98-784D-9CF0-16B4F98BBC92}"/>
              </a:ext>
            </a:extLst>
          </p:cNvPr>
          <p:cNvCxnSpPr>
            <a:cxnSpLocks/>
          </p:cNvCxnSpPr>
          <p:nvPr/>
        </p:nvCxnSpPr>
        <p:spPr>
          <a:xfrm>
            <a:off x="6520070" y="3220278"/>
            <a:ext cx="725557" cy="96989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2F4382-CE99-DD47-BF8D-7CCA32A195BA}"/>
              </a:ext>
            </a:extLst>
          </p:cNvPr>
          <p:cNvCxnSpPr>
            <a:cxnSpLocks/>
          </p:cNvCxnSpPr>
          <p:nvPr/>
        </p:nvCxnSpPr>
        <p:spPr>
          <a:xfrm flipV="1">
            <a:off x="4949687" y="4277290"/>
            <a:ext cx="1933161" cy="108984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A47F65-94CA-D148-AB1D-965EBC688EB0}"/>
              </a:ext>
            </a:extLst>
          </p:cNvPr>
          <p:cNvCxnSpPr>
            <a:cxnSpLocks/>
          </p:cNvCxnSpPr>
          <p:nvPr/>
        </p:nvCxnSpPr>
        <p:spPr>
          <a:xfrm flipH="1">
            <a:off x="2156791" y="2812774"/>
            <a:ext cx="586409" cy="1377394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3AF377D-7286-6A4B-AF6B-E7B3E4FF6728}"/>
              </a:ext>
            </a:extLst>
          </p:cNvPr>
          <p:cNvSpPr/>
          <p:nvPr/>
        </p:nvSpPr>
        <p:spPr>
          <a:xfrm>
            <a:off x="4045226" y="3091070"/>
            <a:ext cx="1302026" cy="93427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C0D83-96FB-8242-932D-13A59E23A6A4}"/>
              </a:ext>
            </a:extLst>
          </p:cNvPr>
          <p:cNvSpPr txBox="1"/>
          <p:nvPr/>
        </p:nvSpPr>
        <p:spPr>
          <a:xfrm>
            <a:off x="3444174" y="4049911"/>
            <a:ext cx="139147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Cleaning Supplies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39BCF-05BD-E04C-BDCB-D3704FB631A3}"/>
              </a:ext>
            </a:extLst>
          </p:cNvPr>
          <p:cNvSpPr txBox="1"/>
          <p:nvPr/>
        </p:nvSpPr>
        <p:spPr>
          <a:xfrm>
            <a:off x="1366873" y="717202"/>
            <a:ext cx="63014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 meters between workstations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006C4C-2723-214C-B72E-5989FBB11874}"/>
              </a:ext>
            </a:extLst>
          </p:cNvPr>
          <p:cNvSpPr/>
          <p:nvPr/>
        </p:nvSpPr>
        <p:spPr>
          <a:xfrm>
            <a:off x="3464052" y="2068044"/>
            <a:ext cx="1302026" cy="93427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56680-D781-5D42-A551-12D95DC2B51E}"/>
              </a:ext>
            </a:extLst>
          </p:cNvPr>
          <p:cNvSpPr txBox="1"/>
          <p:nvPr/>
        </p:nvSpPr>
        <p:spPr>
          <a:xfrm>
            <a:off x="2748435" y="2955828"/>
            <a:ext cx="139147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Boundary Tape</a:t>
            </a:r>
          </a:p>
        </p:txBody>
      </p:sp>
    </p:spTree>
    <p:extLst>
      <p:ext uri="{BB962C8B-B14F-4D97-AF65-F5344CB8AC3E}">
        <p14:creationId xmlns:p14="http://schemas.microsoft.com/office/powerpoint/2010/main" val="107723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E861-530E-7647-B792-49CC9E40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Protocol and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4CF5-5E23-FD46-AC53-937B8C19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980147"/>
            <a:ext cx="8642640" cy="4195415"/>
          </a:xfrm>
        </p:spPr>
        <p:txBody>
          <a:bodyPr/>
          <a:lstStyle/>
          <a:p>
            <a:r>
              <a:rPr lang="en-US" dirty="0"/>
              <a:t>Outgoing crew cleans workstation at end of shift</a:t>
            </a:r>
          </a:p>
          <a:p>
            <a:r>
              <a:rPr lang="en-US" dirty="0"/>
              <a:t>Oncoming crew cleans workstation (again) at start of shift</a:t>
            </a:r>
          </a:p>
          <a:p>
            <a:r>
              <a:rPr lang="en-US" dirty="0"/>
              <a:t>Clean common use items (keys, microwave, coffee maker, </a:t>
            </a:r>
            <a:r>
              <a:rPr lang="en-US" dirty="0" err="1"/>
              <a:t>etc</a:t>
            </a:r>
            <a:r>
              <a:rPr lang="en-US" dirty="0"/>
              <a:t>) after each use</a:t>
            </a:r>
          </a:p>
          <a:p>
            <a:r>
              <a:rPr lang="en-US" dirty="0"/>
              <a:t>Clean workstation if someone else uses it</a:t>
            </a:r>
          </a:p>
          <a:p>
            <a:r>
              <a:rPr lang="en-US" dirty="0"/>
              <a:t>Did have some difficulty obtaining cleaning supplies</a:t>
            </a:r>
          </a:p>
          <a:p>
            <a:r>
              <a:rPr lang="en-US" dirty="0">
                <a:solidFill>
                  <a:srgbClr val="00B050"/>
                </a:solidFill>
              </a:rPr>
              <a:t>ORNL started manufacturing hypochlorous acid on site June 2020</a:t>
            </a:r>
            <a:endParaRPr lang="en-US" dirty="0"/>
          </a:p>
          <a:p>
            <a:r>
              <a:rPr lang="en-US" dirty="0"/>
              <a:t>Masks required during normal business hours, allowed to take it off nights/weekends/holidays unless others (non-ops)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7D793-79A2-1D4B-A19B-9620FBF9E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78" y="5467623"/>
            <a:ext cx="4075044" cy="13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405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-1" id="{FAA0E725-30DB-934E-8CD1-CD9843FFB369}" vid="{DA1025E3-C0CF-B447-A633-6082B852DC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C61A00-E6C3-4EA1-9A64-4282B46C63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44126A1-89F5-46A8-9781-F472D536A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0F00CE-3673-4C95-98E3-566F80711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35386</TotalTime>
  <Words>704</Words>
  <Application>Microsoft Macintosh PowerPoint</Application>
  <PresentationFormat>On-screen Show (4:3)</PresentationFormat>
  <Paragraphs>92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Default Theme</vt:lpstr>
      <vt:lpstr>SNS Operations During the COVID-19 Pandemic</vt:lpstr>
      <vt:lpstr>Outline</vt:lpstr>
      <vt:lpstr>SNS Overview</vt:lpstr>
      <vt:lpstr>Run Schedules and Cases</vt:lpstr>
      <vt:lpstr>ORNL Employees On-Site</vt:lpstr>
      <vt:lpstr>March 2020 Run</vt:lpstr>
      <vt:lpstr>Neutron Production Availability</vt:lpstr>
      <vt:lpstr>Central Control Room (CCR) Layout</vt:lpstr>
      <vt:lpstr>Cleaning Protocol and Masks</vt:lpstr>
      <vt:lpstr>Remote Tools</vt:lpstr>
      <vt:lpstr>Maintenance/Repairs</vt:lpstr>
      <vt:lpstr>Experiment Access</vt:lpstr>
      <vt:lpstr>Testing at ORNL</vt:lpstr>
      <vt:lpstr>Vaccination</vt:lpstr>
      <vt:lpstr>Latest Info and Delta Variant</vt:lpstr>
      <vt:lpstr>Latest Info and Delta Variant</vt:lpstr>
      <vt:lpstr>Conclusions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Milanovich, Geoffrey</cp:lastModifiedBy>
  <cp:revision>318</cp:revision>
  <cp:lastPrinted>2015-09-03T19:49:59Z</cp:lastPrinted>
  <dcterms:created xsi:type="dcterms:W3CDTF">2015-08-12T14:41:53Z</dcterms:created>
  <dcterms:modified xsi:type="dcterms:W3CDTF">2021-10-06T15:55:04Z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